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  <a:srgbClr val="E73E97"/>
    <a:srgbClr val="7A9A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15" autoAdjust="0"/>
  </p:normalViewPr>
  <p:slideViewPr>
    <p:cSldViewPr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Trebuchet MS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Trebuchet MS" pitchFamily="34" charset="0"/>
                <a:cs typeface="+mn-cs"/>
              </a:defRPr>
            </a:lvl1pPr>
          </a:lstStyle>
          <a:p>
            <a:pPr>
              <a:defRPr/>
            </a:pPr>
            <a:fld id="{AA349436-00AF-4BE8-AF70-C4A068DFCD20}" type="datetimeFigureOut">
              <a:rPr lang="en-GB"/>
              <a:pPr>
                <a:defRPr/>
              </a:pPr>
              <a:t>02/10/2019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Trebuchet MS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Trebuchet MS" pitchFamily="34" charset="0"/>
                <a:cs typeface="+mn-cs"/>
              </a:defRPr>
            </a:lvl1pPr>
          </a:lstStyle>
          <a:p>
            <a:pPr>
              <a:defRPr/>
            </a:pPr>
            <a:fld id="{653008BD-5989-49C6-8C53-2DDD0321DC7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4522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Trebuchet MS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Trebuchet MS" pitchFamily="34" charset="0"/>
                <a:cs typeface="+mn-cs"/>
              </a:defRPr>
            </a:lvl1pPr>
          </a:lstStyle>
          <a:p>
            <a:pPr>
              <a:defRPr/>
            </a:pPr>
            <a:fld id="{7A509396-6EF5-410E-AF47-2BC5282A9CAD}" type="datetimeFigureOut">
              <a:rPr lang="en-GB"/>
              <a:pPr>
                <a:defRPr/>
              </a:pPr>
              <a:t>02/10/2019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Trebuchet MS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Trebuchet MS" pitchFamily="34" charset="0"/>
                <a:cs typeface="+mn-cs"/>
              </a:defRPr>
            </a:lvl1pPr>
          </a:lstStyle>
          <a:p>
            <a:pPr>
              <a:defRPr/>
            </a:pPr>
            <a:fld id="{80C63B91-5FC3-4417-998B-77C302084A8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00853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itle Placeholder 1"/>
          <p:cNvSpPr>
            <a:spLocks noGrp="1"/>
          </p:cNvSpPr>
          <p:nvPr>
            <p:ph type="ctrTitle"/>
          </p:nvPr>
        </p:nvSpPr>
        <p:spPr>
          <a:xfrm>
            <a:off x="614363" y="5321300"/>
            <a:ext cx="7691437" cy="579438"/>
          </a:xfrm>
        </p:spPr>
        <p:txBody>
          <a:bodyPr/>
          <a:lstStyle>
            <a:lvl1pPr>
              <a:defRPr smtClean="0">
                <a:solidFill>
                  <a:srgbClr val="E73E97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GB" altLang="en-US" noProof="0"/>
          </a:p>
        </p:txBody>
      </p:sp>
      <p:sp>
        <p:nvSpPr>
          <p:cNvPr id="20484" name="Text Placeholder 2"/>
          <p:cNvSpPr>
            <a:spLocks noGrp="1"/>
          </p:cNvSpPr>
          <p:nvPr>
            <p:ph type="subTitle" idx="1"/>
          </p:nvPr>
        </p:nvSpPr>
        <p:spPr>
          <a:xfrm>
            <a:off x="614363" y="5805488"/>
            <a:ext cx="7691437" cy="360362"/>
          </a:xfrm>
        </p:spPr>
        <p:txBody>
          <a:bodyPr/>
          <a:lstStyle>
            <a:lvl1pPr>
              <a:defRPr sz="2500" b="1" smtClean="0"/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/>
          </a:p>
        </p:txBody>
      </p:sp>
      <p:pic>
        <p:nvPicPr>
          <p:cNvPr id="2048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275" y="319088"/>
            <a:ext cx="2603500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36629-B5CF-43B2-A2EB-9C3BF5A42E85}" type="datetime1">
              <a:rPr lang="en-GB"/>
              <a:pPr>
                <a:defRPr/>
              </a:pPr>
              <a:t>02/10/2019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ED3A5-3982-419D-9774-3AE0677C3AD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8839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94960-393D-4D0A-94F4-E2E40DA12C4B}" type="datetime1">
              <a:rPr lang="en-GB"/>
              <a:pPr>
                <a:defRPr/>
              </a:pPr>
              <a:t>02/10/2019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8FE31-702F-4126-B8D4-97382123E86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044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lthwatch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561" y="812333"/>
            <a:ext cx="7218000" cy="50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B4FF2-5C76-42D5-B43E-94E6C7000975}" type="datetime1">
              <a:rPr lang="en-GB"/>
              <a:pPr>
                <a:defRPr/>
              </a:pPr>
              <a:t>02/10/2019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FB593-B385-4D27-BD06-997E0455A76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5860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ealthwatch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2775" y="898057"/>
            <a:ext cx="3883025" cy="724367"/>
          </a:xfrm>
        </p:spPr>
        <p:txBody>
          <a:bodyPr/>
          <a:lstStyle>
            <a:lvl1pPr>
              <a:lnSpc>
                <a:spcPts val="28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0607" y="897148"/>
            <a:ext cx="3219449" cy="428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5950" y="1765299"/>
            <a:ext cx="3879850" cy="3600000"/>
          </a:xfrm>
        </p:spPr>
        <p:txBody>
          <a:bodyPr/>
          <a:lstStyle>
            <a:lvl1pPr>
              <a:lnSpc>
                <a:spcPts val="1800"/>
              </a:lnSpc>
              <a:defRPr sz="1600"/>
            </a:lvl1pPr>
            <a:lvl2pPr marL="162000" indent="-162000">
              <a:defRPr sz="1600"/>
            </a:lvl2pPr>
            <a:lvl3pPr marL="324000" indent="-162000">
              <a:defRPr sz="1600"/>
            </a:lvl3pPr>
            <a:lvl4pPr marL="486000" indent="-162000">
              <a:defRPr sz="1600"/>
            </a:lvl4pPr>
            <a:lvl5pPr marL="648000" indent="-162000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2ED92-0743-4A44-A14E-8524F1C5C521}" type="datetime1">
              <a:rPr lang="en-GB"/>
              <a:pPr>
                <a:defRPr/>
              </a:pPr>
              <a:t>02/10/2019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E11C7-A265-4BD3-81CA-91452B5A412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6118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DDAB9-8C2E-4A3A-AF7F-B426C8833104}" type="datetime1">
              <a:rPr lang="en-GB"/>
              <a:pPr>
                <a:defRPr/>
              </a:pPr>
              <a:t>02/10/2019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7B2CB-67B3-4FFB-9D35-CD116FB0FD1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04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5F82A-6476-46CD-A5C0-F0A8116390D5}" type="datetime1">
              <a:rPr lang="en-GB"/>
              <a:pPr>
                <a:defRPr/>
              </a:pPr>
              <a:t>02/10/2019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93420-F271-4FF4-856E-5246A1AAF92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9148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175F7-FC29-4DDF-99AC-198DCD91B403}" type="datetime1">
              <a:rPr lang="en-GB"/>
              <a:pPr>
                <a:defRPr/>
              </a:pPr>
              <a:t>02/10/2019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607-DFD6-4FCC-9153-5678A2E912E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0593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05F42-83CA-4248-AE90-8B4BAFA74D11}" type="datetime1">
              <a:rPr lang="en-GB"/>
              <a:pPr>
                <a:defRPr/>
              </a:pPr>
              <a:t>02/10/2019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1D769-886B-4280-B55C-ED3650BAD76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5610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E0822-C44F-4CB3-8F3E-A068D3726EB6}" type="datetime1">
              <a:rPr lang="en-GB"/>
              <a:pPr>
                <a:defRPr/>
              </a:pPr>
              <a:t>02/10/2019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887F4-E8CD-4D32-BA58-A36B4B4389E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1869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766C7-931E-4CAA-ABB5-173F9C61A1B5}" type="datetime1">
              <a:rPr lang="en-GB"/>
              <a:pPr>
                <a:defRPr/>
              </a:pPr>
              <a:t>02/10/2019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69AD8-ED34-4AA4-B190-902526A8667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8466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HWL_PowerPoint_Template_Logo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100" y="5519738"/>
            <a:ext cx="1509713" cy="133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074738" y="812800"/>
            <a:ext cx="7218362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76325" y="1751013"/>
            <a:ext cx="7218363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79500" y="6340475"/>
            <a:ext cx="1511300" cy="2254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Trebuchet MS" pitchFamily="34" charset="0"/>
                <a:cs typeface="+mn-cs"/>
              </a:defRPr>
            </a:lvl1pPr>
          </a:lstStyle>
          <a:p>
            <a:pPr>
              <a:defRPr/>
            </a:pPr>
            <a:fld id="{610A35B7-E527-45A9-94A3-1ABFD62FB984}" type="datetime1">
              <a:rPr lang="en-GB"/>
              <a:pPr>
                <a:defRPr/>
              </a:pPr>
              <a:t>02/10/2019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40475"/>
            <a:ext cx="2894013" cy="2254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 sz="1200">
                <a:solidFill>
                  <a:srgbClr val="898989"/>
                </a:solidFill>
                <a:latin typeface="Trebuchet MS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8438" y="6332538"/>
            <a:ext cx="1752600" cy="2254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Trebuchet MS" pitchFamily="34" charset="0"/>
                <a:cs typeface="+mn-cs"/>
              </a:defRPr>
            </a:lvl1pPr>
          </a:lstStyle>
          <a:p>
            <a:pPr>
              <a:defRPr/>
            </a:pPr>
            <a:fld id="{A9775463-A684-4098-8AE4-A55D8DE52CE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900" b="1" kern="1200">
          <a:solidFill>
            <a:schemeClr val="bg2"/>
          </a:solidFill>
          <a:latin typeface="Trebuchet MS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2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2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2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2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2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2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2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2"/>
          </a:solidFill>
          <a:latin typeface="Trebuchet MS" pitchFamily="34" charset="0"/>
        </a:defRPr>
      </a:lvl9pPr>
    </p:titleStyle>
    <p:bodyStyle>
      <a:lvl1pPr algn="l" rtl="0" eaLnBrk="1" fontAlgn="base" hangingPunct="1">
        <a:spcBef>
          <a:spcPct val="0"/>
        </a:spcBef>
        <a:spcAft>
          <a:spcPct val="0"/>
        </a:spcAft>
        <a:buFont typeface="Arial" charset="0"/>
        <a:defRPr sz="1600" kern="1200">
          <a:solidFill>
            <a:schemeClr val="tx2"/>
          </a:solidFill>
          <a:latin typeface="Trebuchet MS" pitchFamily="34" charset="0"/>
          <a:ea typeface="+mn-ea"/>
          <a:cs typeface="+mn-cs"/>
        </a:defRPr>
      </a:lvl1pPr>
      <a:lvl2pPr marL="157163" indent="-157163" algn="l" rtl="0" eaLnBrk="1" fontAlgn="base" hangingPunct="1">
        <a:lnSpc>
          <a:spcPts val="1800"/>
        </a:lnSpc>
        <a:spcBef>
          <a:spcPct val="0"/>
        </a:spcBef>
        <a:spcAft>
          <a:spcPct val="0"/>
        </a:spcAft>
        <a:buClr>
          <a:schemeClr val="bg2"/>
        </a:buClr>
        <a:buFont typeface="Arial" charset="0"/>
        <a:buChar char="•"/>
        <a:defRPr sz="1600" kern="1200">
          <a:solidFill>
            <a:schemeClr val="tx2"/>
          </a:solidFill>
          <a:latin typeface="Trebuchet MS" pitchFamily="34" charset="0"/>
          <a:ea typeface="+mn-ea"/>
          <a:cs typeface="+mn-cs"/>
        </a:defRPr>
      </a:lvl2pPr>
      <a:lvl3pPr marL="309563" indent="-152400" algn="l" rtl="0" eaLnBrk="1" fontAlgn="base" hangingPunct="1">
        <a:lnSpc>
          <a:spcPts val="1800"/>
        </a:lnSpc>
        <a:spcBef>
          <a:spcPct val="0"/>
        </a:spcBef>
        <a:spcAft>
          <a:spcPct val="0"/>
        </a:spcAft>
        <a:buClr>
          <a:schemeClr val="bg2"/>
        </a:buClr>
        <a:buFont typeface="Arial" charset="0"/>
        <a:buChar char="•"/>
        <a:defRPr sz="1600" kern="1200">
          <a:solidFill>
            <a:schemeClr val="tx2"/>
          </a:solidFill>
          <a:latin typeface="Trebuchet MS" pitchFamily="34" charset="0"/>
          <a:ea typeface="+mn-ea"/>
          <a:cs typeface="+mn-cs"/>
        </a:defRPr>
      </a:lvl3pPr>
      <a:lvl4pPr marL="461963" indent="-152400" algn="l" rtl="0" eaLnBrk="1" fontAlgn="base" hangingPunct="1">
        <a:spcBef>
          <a:spcPct val="0"/>
        </a:spcBef>
        <a:spcAft>
          <a:spcPct val="0"/>
        </a:spcAft>
        <a:buClr>
          <a:schemeClr val="bg2"/>
        </a:buClr>
        <a:buFont typeface="Arial" charset="0"/>
        <a:buChar char="•"/>
        <a:defRPr sz="1600" kern="1200">
          <a:solidFill>
            <a:schemeClr val="tx2"/>
          </a:solidFill>
          <a:latin typeface="Trebuchet MS" pitchFamily="34" charset="0"/>
          <a:ea typeface="+mn-ea"/>
          <a:cs typeface="+mn-cs"/>
        </a:defRPr>
      </a:lvl4pPr>
      <a:lvl5pPr marL="614363" indent="-152400" algn="l" rtl="0" eaLnBrk="1" fontAlgn="base" hangingPunct="1">
        <a:spcBef>
          <a:spcPct val="0"/>
        </a:spcBef>
        <a:spcAft>
          <a:spcPct val="0"/>
        </a:spcAft>
        <a:buClr>
          <a:schemeClr val="bg2"/>
        </a:buClr>
        <a:buFont typeface="Arial" charset="0"/>
        <a:buChar char="•"/>
        <a:defRPr sz="1600" kern="1200">
          <a:solidFill>
            <a:schemeClr val="tx2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 dirty="0"/>
              <a:t>Annual Report 2018/2019</a:t>
            </a:r>
          </a:p>
        </p:txBody>
      </p:sp>
      <p:sp>
        <p:nvSpPr>
          <p:cNvPr id="3082" name="Rectangle 10"/>
          <p:cNvSpPr>
            <a:spLocks noGrp="1"/>
          </p:cNvSpPr>
          <p:nvPr>
            <p:ph type="subTitle" idx="1"/>
          </p:nvPr>
        </p:nvSpPr>
        <p:spPr>
          <a:xfrm>
            <a:off x="614363" y="5805488"/>
            <a:ext cx="7691437" cy="395287"/>
          </a:xfrm>
          <a:noFill/>
        </p:spPr>
        <p:txBody>
          <a:bodyPr/>
          <a:lstStyle/>
          <a:p>
            <a:r>
              <a:rPr lang="en-GB" altLang="en-US" dirty="0"/>
              <a:t>Delana Lawson</a:t>
            </a:r>
          </a:p>
        </p:txBody>
      </p:sp>
      <p:sp>
        <p:nvSpPr>
          <p:cNvPr id="3076" name="Text Placeholder 5"/>
          <p:cNvSpPr>
            <a:spLocks noGrp="1"/>
          </p:cNvSpPr>
          <p:nvPr>
            <p:ph type="body" sz="quarter" idx="1"/>
          </p:nvPr>
        </p:nvSpPr>
        <p:spPr>
          <a:xfrm>
            <a:off x="614363" y="6351588"/>
            <a:ext cx="3957637" cy="252412"/>
          </a:xfrm>
        </p:spPr>
        <p:txBody>
          <a:bodyPr/>
          <a:lstStyle/>
          <a:p>
            <a:r>
              <a:rPr lang="en-GB" altLang="en-US" sz="1600" dirty="0">
                <a:solidFill>
                  <a:schemeClr val="accent1"/>
                </a:solidFill>
              </a:rPr>
              <a:t>4/10/2019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45878" y="2204864"/>
            <a:ext cx="2428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                                   </a:t>
            </a:r>
          </a:p>
        </p:txBody>
      </p:sp>
      <p:pic>
        <p:nvPicPr>
          <p:cNvPr id="3083" name="Picture 11" descr="S:\Healthwatch Salford Steward\Marketing\Logos\HW_Salford_A4_RG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4749" y="260648"/>
            <a:ext cx="3563836" cy="890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Grp="1"/>
          </p:cNvSpPr>
          <p:nvPr>
            <p:ph type="title" idx="4294967295"/>
          </p:nvPr>
        </p:nvSpPr>
        <p:spPr>
          <a:xfrm>
            <a:off x="1074738" y="812800"/>
            <a:ext cx="7218362" cy="539750"/>
          </a:xfrm>
          <a:noFill/>
        </p:spPr>
        <p:txBody>
          <a:bodyPr/>
          <a:lstStyle/>
          <a:p>
            <a:r>
              <a:rPr lang="en-GB" altLang="en-US" dirty="0"/>
              <a:t>Highlights OF 2018/19</a:t>
            </a:r>
          </a:p>
        </p:txBody>
      </p:sp>
      <p:sp>
        <p:nvSpPr>
          <p:cNvPr id="4102" name="Rectangle 6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dirty="0"/>
              <a:t>We heard from over 2500 people in different ways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dirty="0"/>
              <a:t>Access to GP Appointments, Mental Health Action Group, Safe Guarding Adults, </a:t>
            </a:r>
            <a:r>
              <a:rPr lang="en-GB" altLang="en-US" dirty="0" err="1"/>
              <a:t>SRFT</a:t>
            </a:r>
            <a:r>
              <a:rPr lang="en-GB" altLang="en-US" dirty="0"/>
              <a:t> Test for Change, Health Access &amp; Homelessness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dirty="0"/>
              <a:t>We had 21 Volunteers involved in all our projects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dirty="0"/>
              <a:t>145 access our signposting and information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dirty="0"/>
              <a:t>We visited 26 services and marketed ourselves at 15 community events</a:t>
            </a:r>
          </a:p>
          <a:p>
            <a:endParaRPr lang="en-GB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dirty="0"/>
              <a:t>Through various projects above we’ve made recommendations with 52 improvements being made.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A5E9B-97A2-4F54-99C0-B6D028F38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Challenges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B33D8-87BD-4F1D-8BF2-FCA18C9FF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Profile and Visibility with limited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Developments at a Greater Manchester Level increased complexity of health &amp; Care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Diversity of volunteers and maintaining involvement across different projects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Static Company membership numbers</a:t>
            </a:r>
          </a:p>
        </p:txBody>
      </p:sp>
    </p:spTree>
    <p:extLst>
      <p:ext uri="{BB962C8B-B14F-4D97-AF65-F5344CB8AC3E}">
        <p14:creationId xmlns:p14="http://schemas.microsoft.com/office/powerpoint/2010/main" val="1411083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/>
          <p:cNvSpPr>
            <a:spLocks noGrp="1"/>
          </p:cNvSpPr>
          <p:nvPr>
            <p:ph type="title"/>
          </p:nvPr>
        </p:nvSpPr>
        <p:spPr>
          <a:xfrm>
            <a:off x="4422775" y="882650"/>
            <a:ext cx="3883025" cy="723900"/>
          </a:xfrm>
        </p:spPr>
        <p:txBody>
          <a:bodyPr/>
          <a:lstStyle/>
          <a:p>
            <a:r>
              <a:rPr lang="en-GB" altLang="en-US" dirty="0"/>
              <a:t>The Future</a:t>
            </a:r>
          </a:p>
        </p:txBody>
      </p:sp>
      <p:sp>
        <p:nvSpPr>
          <p:cNvPr id="5126" name="Rectangle 6"/>
          <p:cNvSpPr>
            <a:spLocks noGrp="1"/>
          </p:cNvSpPr>
          <p:nvPr>
            <p:ph type="body" sz="half" idx="4294967295"/>
          </p:nvPr>
        </p:nvSpPr>
        <p:spPr>
          <a:xfrm>
            <a:off x="4422775" y="1762125"/>
            <a:ext cx="3879850" cy="3600450"/>
          </a:xfrm>
          <a:noFill/>
        </p:spPr>
        <p:txBody>
          <a:bodyPr/>
          <a:lstStyle/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GB" altLang="en-US" dirty="0"/>
              <a:t>Good Governance</a:t>
            </a:r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endParaRPr lang="en-GB" altLang="en-US" dirty="0"/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GB" altLang="en-US" dirty="0"/>
              <a:t>More Volunteers</a:t>
            </a:r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endParaRPr lang="en-GB" altLang="en-US" dirty="0"/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GB" altLang="en-US" dirty="0"/>
              <a:t>Develop membership package and HWS Network</a:t>
            </a:r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endParaRPr lang="en-GB" altLang="en-US" dirty="0"/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GB" altLang="en-US" dirty="0"/>
              <a:t>‘Least Heard’</a:t>
            </a:r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endParaRPr lang="en-GB" altLang="en-US" dirty="0"/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GB" altLang="en-US" dirty="0"/>
              <a:t>HWS Profile and Reach</a:t>
            </a:r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endParaRPr lang="en-GB" altLang="en-US" dirty="0"/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GB" altLang="en-US" dirty="0"/>
              <a:t>Social Value</a:t>
            </a:r>
          </a:p>
        </p:txBody>
      </p:sp>
      <p:pic>
        <p:nvPicPr>
          <p:cNvPr id="5130" name="Content Placeholder 8" descr="80411184.jpg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23963" y="895350"/>
            <a:ext cx="2852737" cy="4283075"/>
          </a:xfr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HWL_PowerPoint">
  <a:themeElements>
    <a:clrScheme name="Healthwatch_Local_v6 1">
      <a:dk1>
        <a:srgbClr val="000000"/>
      </a:dk1>
      <a:lt1>
        <a:srgbClr val="FFFFFF"/>
      </a:lt1>
      <a:dk2>
        <a:srgbClr val="004F6B"/>
      </a:dk2>
      <a:lt2>
        <a:srgbClr val="E73E97"/>
      </a:lt2>
      <a:accent1>
        <a:srgbClr val="84BD00"/>
      </a:accent1>
      <a:accent2>
        <a:srgbClr val="00857C"/>
      </a:accent2>
      <a:accent3>
        <a:srgbClr val="FFFFFF"/>
      </a:accent3>
      <a:accent4>
        <a:srgbClr val="000000"/>
      </a:accent4>
      <a:accent5>
        <a:srgbClr val="C2DBAA"/>
      </a:accent5>
      <a:accent6>
        <a:srgbClr val="007870"/>
      </a:accent6>
      <a:hlink>
        <a:srgbClr val="A00054"/>
      </a:hlink>
      <a:folHlink>
        <a:srgbClr val="0080A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Healthwatch_Local_v6 1">
        <a:dk1>
          <a:srgbClr val="000000"/>
        </a:dk1>
        <a:lt1>
          <a:srgbClr val="FFFFFF"/>
        </a:lt1>
        <a:dk2>
          <a:srgbClr val="004F6B"/>
        </a:dk2>
        <a:lt2>
          <a:srgbClr val="E73E97"/>
        </a:lt2>
        <a:accent1>
          <a:srgbClr val="84BD00"/>
        </a:accent1>
        <a:accent2>
          <a:srgbClr val="00857C"/>
        </a:accent2>
        <a:accent3>
          <a:srgbClr val="FFFFFF"/>
        </a:accent3>
        <a:accent4>
          <a:srgbClr val="000000"/>
        </a:accent4>
        <a:accent5>
          <a:srgbClr val="C2DBAA"/>
        </a:accent5>
        <a:accent6>
          <a:srgbClr val="007870"/>
        </a:accent6>
        <a:hlink>
          <a:srgbClr val="A00054"/>
        </a:hlink>
        <a:folHlink>
          <a:srgbClr val="0080A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HWL_PowerPoint</Template>
  <TotalTime>416</TotalTime>
  <Words>137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Trebuchet MS</vt:lpstr>
      <vt:lpstr>HWL_PowerPoint</vt:lpstr>
      <vt:lpstr>Annual Report 2018/2019</vt:lpstr>
      <vt:lpstr>Highlights OF 2018/19</vt:lpstr>
      <vt:lpstr>Challenges </vt:lpstr>
      <vt:lpstr>The Future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Delana Lawson</dc:creator>
  <cp:lastModifiedBy>Delana Lawson</cp:lastModifiedBy>
  <cp:revision>13</cp:revision>
  <dcterms:created xsi:type="dcterms:W3CDTF">2016-09-26T14:24:23Z</dcterms:created>
  <dcterms:modified xsi:type="dcterms:W3CDTF">2019-10-02T11:36:59Z</dcterms:modified>
</cp:coreProperties>
</file>